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5" d="100"/>
          <a:sy n="125" d="100"/>
        </p:scale>
        <p:origin x="1134" y="-405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1512353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1150313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335815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943424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18633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261953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284806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268620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1090452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25118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FC5262-E493-4AC1-AFC3-9BBAB38B7C13}"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380992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DFC5262-E493-4AC1-AFC3-9BBAB38B7C13}" type="datetimeFigureOut">
              <a:rPr lang="en-US" smtClean="0"/>
              <a:pPr/>
              <a:t>2/10/2021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F0DAE60-CD79-4528-A0D3-E2B08C5F1486}" type="slidenum">
              <a:rPr lang="en-US" smtClean="0"/>
              <a:pPr/>
              <a:t>‹#›</a:t>
            </a:fld>
            <a:endParaRPr lang="en-US" dirty="0"/>
          </a:p>
        </p:txBody>
      </p:sp>
    </p:spTree>
    <p:extLst>
      <p:ext uri="{BB962C8B-B14F-4D97-AF65-F5344CB8AC3E}">
        <p14:creationId xmlns:p14="http://schemas.microsoft.com/office/powerpoint/2010/main" val="3786525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SCbsq1kSvz9DoM&amp;tbnid=qnyHz1U5gm375M:&amp;ved=0CAUQjRw&amp;url=http://www.clipartbest.com/cancer-ribbon-image&amp;ei=JOSmU7TXOs2VyASAj4H4Dg&amp;bvm=bv.69411363,d.aWw&amp;psig=AFQjCNGIJKLJlQ5rv_mg3HPZH6g3Q9r2MQ&amp;ust=1403532639353406"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cancer.org/" TargetMode="External"/><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2895600" y="1371600"/>
            <a:ext cx="2667718" cy="1015663"/>
          </a:xfrm>
          <a:prstGeom prst="rect">
            <a:avLst/>
          </a:prstGeom>
        </p:spPr>
        <p:txBody>
          <a:bodyPr wrap="none">
            <a:spAutoFit/>
          </a:bodyPr>
          <a:lstStyle/>
          <a:p>
            <a:pPr algn="ctr"/>
            <a:r>
              <a:rPr lang="en-US" sz="6000" b="1" spc="50" dirty="0">
                <a:ln w="11430">
                  <a:solidFill>
                    <a:prstClr val="white"/>
                  </a:solidFill>
                </a:ln>
                <a:solidFill>
                  <a:prstClr val="black"/>
                </a:solidFill>
                <a:effectLst>
                  <a:outerShdw blurRad="76200" dist="50800" dir="5400000" algn="tl" rotWithShape="0">
                    <a:srgbClr val="000000">
                      <a:alpha val="65000"/>
                    </a:srgbClr>
                  </a:outerShdw>
                </a:effectLst>
                <a:latin typeface="Vivaldi" panose="03020602050506090804" pitchFamily="66" charset="0"/>
              </a:rPr>
              <a:t>Ministry</a:t>
            </a:r>
          </a:p>
        </p:txBody>
      </p:sp>
      <p:sp>
        <p:nvSpPr>
          <p:cNvPr id="6" name="Rectangle 5"/>
          <p:cNvSpPr/>
          <p:nvPr/>
        </p:nvSpPr>
        <p:spPr>
          <a:xfrm>
            <a:off x="114300" y="173826"/>
            <a:ext cx="6629400" cy="8759028"/>
          </a:xfrm>
          <a:prstGeom prst="rect">
            <a:avLst/>
          </a:prstGeom>
          <a:noFill/>
          <a:ln w="76200" cap="flat" cmpd="tri">
            <a:solidFill>
              <a:srgbClr val="FFFF00"/>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Rectangle 2"/>
          <p:cNvSpPr/>
          <p:nvPr/>
        </p:nvSpPr>
        <p:spPr>
          <a:xfrm>
            <a:off x="228600" y="2197757"/>
            <a:ext cx="6400800" cy="6705600"/>
          </a:xfrm>
          <a:prstGeom prst="rect">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http://www.clipartbest.com/cliparts/ncX/B65/ncXB65BcB.jpeg">
            <a:hlinkClick r:id="rId3"/>
          </p:cNvPr>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backgroundRemoval t="0" b="99400" l="25600" r="75000">
                        <a14:foregroundMark x1="35800" y1="89200" x2="40600" y2="90200"/>
                      </a14:backgroundRemoval>
                    </a14:imgEffect>
                  </a14:imgLayer>
                </a14:imgProps>
              </a:ext>
              <a:ext uri="{28A0092B-C50C-407E-A947-70E740481C1C}">
                <a14:useLocalDpi xmlns:a14="http://schemas.microsoft.com/office/drawing/2010/main" val="0"/>
              </a:ext>
            </a:extLst>
          </a:blip>
          <a:srcRect l="24240" r="23005"/>
          <a:stretch/>
        </p:blipFill>
        <p:spPr bwMode="auto">
          <a:xfrm rot="441335">
            <a:off x="2233788" y="432022"/>
            <a:ext cx="1020164" cy="206955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17860" y="769203"/>
            <a:ext cx="5532284" cy="83099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spc="50" dirty="0">
                <a:ln w="11430">
                  <a:solidFill>
                    <a:prstClr val="white"/>
                  </a:solidFill>
                </a:ln>
                <a:solidFill>
                  <a:prstClr val="black"/>
                </a:solidFill>
                <a:effectLst>
                  <a:outerShdw blurRad="76200" dist="50800" dir="5400000" algn="tl" rotWithShape="0">
                    <a:srgbClr val="000000">
                      <a:alpha val="65000"/>
                    </a:srgbClr>
                  </a:outerShdw>
                </a:effectLst>
                <a:latin typeface="Vijaya" panose="020B0604020202020204" pitchFamily="34" charset="0"/>
                <a:cs typeface="Vijaya" panose="020B0604020202020204" pitchFamily="34" charset="0"/>
              </a:rPr>
              <a:t>The Rev. John H. Parker</a:t>
            </a:r>
          </a:p>
        </p:txBody>
      </p:sp>
      <p:sp>
        <p:nvSpPr>
          <p:cNvPr id="8" name="TextBox 7"/>
          <p:cNvSpPr txBox="1"/>
          <p:nvPr/>
        </p:nvSpPr>
        <p:spPr>
          <a:xfrm>
            <a:off x="398939" y="351679"/>
            <a:ext cx="6060121" cy="461665"/>
          </a:xfrm>
          <a:prstGeom prst="rect">
            <a:avLst/>
          </a:prstGeom>
          <a:noFill/>
        </p:spPr>
        <p:txBody>
          <a:bodyPr wrap="none" rtlCol="0">
            <a:spAutoFit/>
          </a:bodyPr>
          <a:lstStyle/>
          <a:p>
            <a:r>
              <a:rPr lang="en-US" sz="2400" b="1" dirty="0">
                <a:ln>
                  <a:solidFill>
                    <a:srgbClr val="92D050"/>
                  </a:solidFill>
                </a:ln>
                <a:solidFill>
                  <a:schemeClr val="bg1"/>
                </a:solidFill>
                <a:effectLst>
                  <a:outerShdw blurRad="38100" dist="38100" dir="2700000" algn="tl">
                    <a:srgbClr val="000000">
                      <a:alpha val="43137"/>
                    </a:srgbClr>
                  </a:outerShdw>
                </a:effectLst>
              </a:rPr>
              <a:t>CENTRAL BAPTIST CHURCH OF CAMP SPRINGS</a:t>
            </a:r>
          </a:p>
        </p:txBody>
      </p:sp>
      <p:sp>
        <p:nvSpPr>
          <p:cNvPr id="11" name="TextBox 10"/>
          <p:cNvSpPr txBox="1"/>
          <p:nvPr/>
        </p:nvSpPr>
        <p:spPr>
          <a:xfrm>
            <a:off x="352173" y="2420795"/>
            <a:ext cx="6060121" cy="6632585"/>
          </a:xfrm>
          <a:prstGeom prst="rect">
            <a:avLst/>
          </a:prstGeom>
          <a:noFill/>
        </p:spPr>
        <p:txBody>
          <a:bodyPr wrap="square" rtlCol="0">
            <a:spAutoFit/>
          </a:bodyPr>
          <a:lstStyle/>
          <a:p>
            <a:pPr algn="ctr"/>
            <a:endParaRPr lang="en-US" sz="1100" b="1" dirty="0">
              <a:latin typeface="Times New Roman" panose="02020603050405020304" pitchFamily="18" charset="0"/>
              <a:cs typeface="Times New Roman" panose="02020603050405020304" pitchFamily="18" charset="0"/>
            </a:endParaRPr>
          </a:p>
          <a:p>
            <a:pPr algn="ctr"/>
            <a:r>
              <a:rPr lang="en-US" sz="1200" b="1" dirty="0">
                <a:latin typeface="Times New Roman" panose="02020603050405020304" pitchFamily="18" charset="0"/>
                <a:cs typeface="Times New Roman" panose="02020603050405020304" pitchFamily="18" charset="0"/>
              </a:rPr>
              <a:t>February-National Cancer Prevention Month</a:t>
            </a:r>
          </a:p>
          <a:p>
            <a:pPr algn="ctr"/>
            <a:endParaRPr lang="en-US" sz="1100" dirty="0">
              <a:latin typeface="Times New Roman" panose="02020603050405020304" pitchFamily="18" charset="0"/>
              <a:cs typeface="Times New Roman" panose="02020603050405020304" pitchFamily="18" charset="0"/>
            </a:endParaRPr>
          </a:p>
          <a:p>
            <a:pPr algn="ctr"/>
            <a:endParaRPr lang="en-US" sz="1100"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February is National Cancer Prevention Month. </a:t>
            </a:r>
            <a:r>
              <a:rPr lang="en-US" sz="1100" dirty="0">
                <a:latin typeface="Times New Roman" panose="02020603050405020304" pitchFamily="18" charset="0"/>
                <a:cs typeface="Times New Roman" panose="02020603050405020304" pitchFamily="18" charset="0"/>
              </a:rPr>
              <a:t> During February, Americans are encouraged to promote education around preventive measures to help reduce cancer’s impact in the future.</a:t>
            </a:r>
          </a:p>
          <a:p>
            <a:r>
              <a:rPr lang="en-US" sz="1100" dirty="0">
                <a:latin typeface="Times New Roman" panose="02020603050405020304" pitchFamily="18" charset="0"/>
                <a:cs typeface="Times New Roman" panose="02020603050405020304" pitchFamily="18" charset="0"/>
              </a:rPr>
              <a:t> </a:t>
            </a:r>
          </a:p>
          <a:p>
            <a:r>
              <a:rPr lang="en-US" sz="1100" dirty="0">
                <a:latin typeface="Times New Roman" panose="02020603050405020304" pitchFamily="18" charset="0"/>
                <a:cs typeface="Times New Roman" panose="02020603050405020304" pitchFamily="18" charset="0"/>
              </a:rPr>
              <a:t>According to a study by the American Cancer Society (ACS), at least 42% of newly diagnosed cancers in the U.S. are potentially avoidable.  This includes 19% of all cancers caused by smoking and the 18% caused by combination of excess body weight, alcohol consumption, poor nutrition, and physical inactivity.</a:t>
            </a:r>
          </a:p>
          <a:p>
            <a:r>
              <a:rPr lang="en-US" sz="1100" dirty="0">
                <a:latin typeface="Times New Roman" panose="02020603050405020304" pitchFamily="18" charset="0"/>
                <a:cs typeface="Times New Roman" panose="02020603050405020304" pitchFamily="18" charset="0"/>
              </a:rPr>
              <a:t> </a:t>
            </a:r>
          </a:p>
          <a:p>
            <a:r>
              <a:rPr lang="en-US" sz="1100" dirty="0">
                <a:latin typeface="Times New Roman" panose="02020603050405020304" pitchFamily="18" charset="0"/>
                <a:cs typeface="Times New Roman" panose="02020603050405020304" pitchFamily="18" charset="0"/>
              </a:rPr>
              <a:t>The ACS estimates that cancer rates could drop up to 40% in the next 20 years if we took preventive steps to lower our risk of a cancer diagnosis.</a:t>
            </a:r>
          </a:p>
          <a:p>
            <a:r>
              <a:rPr lang="en-US" sz="1100" dirty="0">
                <a:latin typeface="Times New Roman" panose="02020603050405020304" pitchFamily="18" charset="0"/>
                <a:cs typeface="Times New Roman" panose="02020603050405020304" pitchFamily="18" charset="0"/>
              </a:rPr>
              <a:t> </a:t>
            </a:r>
          </a:p>
          <a:p>
            <a:r>
              <a:rPr lang="en-US" sz="1100" dirty="0">
                <a:latin typeface="Times New Roman" panose="02020603050405020304" pitchFamily="18" charset="0"/>
                <a:cs typeface="Times New Roman" panose="02020603050405020304" pitchFamily="18" charset="0"/>
              </a:rPr>
              <a:t>A key step in lowering your risk of getting cancer is quit smoking or never start as one third of all cancer deaths are attributed to tobacco use.  Adopting a daily exercise habit and reducing your consumption of calories are simple ways to decrease your chances of developing several cancers.</a:t>
            </a:r>
          </a:p>
          <a:p>
            <a:r>
              <a:rPr lang="en-US" sz="1100" dirty="0">
                <a:latin typeface="Times New Roman" panose="02020603050405020304" pitchFamily="18" charset="0"/>
                <a:cs typeface="Times New Roman" panose="02020603050405020304" pitchFamily="18" charset="0"/>
              </a:rPr>
              <a:t> </a:t>
            </a:r>
          </a:p>
          <a:p>
            <a:r>
              <a:rPr lang="en-US" sz="1100" u="sng" dirty="0">
                <a:latin typeface="Times New Roman" panose="02020603050405020304" pitchFamily="18" charset="0"/>
                <a:cs typeface="Times New Roman" panose="02020603050405020304" pitchFamily="18" charset="0"/>
              </a:rPr>
              <a:t>Action Steps to Take to Reduce Your Risk:</a:t>
            </a:r>
          </a:p>
          <a:p>
            <a:pPr lvl="0"/>
            <a:r>
              <a:rPr lang="en-US" sz="1100" dirty="0">
                <a:latin typeface="Times New Roman" panose="02020603050405020304" pitchFamily="18" charset="0"/>
                <a:cs typeface="Times New Roman" panose="02020603050405020304" pitchFamily="18" charset="0"/>
              </a:rPr>
              <a:t>Maintain a healthy weight and active lifestyle (30 minutes of daily exercise)</a:t>
            </a:r>
          </a:p>
          <a:p>
            <a:pPr lvl="0"/>
            <a:r>
              <a:rPr lang="en-US" sz="1100" dirty="0">
                <a:latin typeface="Times New Roman" panose="02020603050405020304" pitchFamily="18" charset="0"/>
                <a:cs typeface="Times New Roman" panose="02020603050405020304" pitchFamily="18" charset="0"/>
              </a:rPr>
              <a:t>Avoid smoking and tobacco products</a:t>
            </a:r>
          </a:p>
          <a:p>
            <a:pPr lvl="0"/>
            <a:r>
              <a:rPr lang="en-US" sz="1100" dirty="0">
                <a:latin typeface="Times New Roman" panose="02020603050405020304" pitchFamily="18" charset="0"/>
                <a:cs typeface="Times New Roman" panose="02020603050405020304" pitchFamily="18" charset="0"/>
              </a:rPr>
              <a:t>Sun prevention-stay out of the sun</a:t>
            </a:r>
          </a:p>
          <a:p>
            <a:pPr lvl="0"/>
            <a:r>
              <a:rPr lang="en-US" sz="1100" dirty="0">
                <a:latin typeface="Times New Roman" panose="02020603050405020304" pitchFamily="18" charset="0"/>
                <a:cs typeface="Times New Roman" panose="02020603050405020304" pitchFamily="18" charset="0"/>
              </a:rPr>
              <a:t>Get immunized-certain viruses cause cancer</a:t>
            </a:r>
          </a:p>
          <a:p>
            <a:pPr lvl="0"/>
            <a:r>
              <a:rPr lang="en-US" sz="1100" dirty="0">
                <a:latin typeface="Times New Roman" panose="02020603050405020304" pitchFamily="18" charset="0"/>
                <a:cs typeface="Times New Roman" panose="02020603050405020304" pitchFamily="18" charset="0"/>
              </a:rPr>
              <a:t>Get screened-regular screenings help detect cancer early</a:t>
            </a:r>
          </a:p>
          <a:p>
            <a:pPr lvl="0"/>
            <a:r>
              <a:rPr lang="en-US" sz="1100" dirty="0">
                <a:latin typeface="Times New Roman" panose="02020603050405020304" pitchFamily="18" charset="0"/>
                <a:cs typeface="Times New Roman" panose="02020603050405020304" pitchFamily="18" charset="0"/>
              </a:rPr>
              <a:t>Know your family history-5 to 10% of all cancers are inherited</a:t>
            </a:r>
          </a:p>
          <a:p>
            <a:r>
              <a:rPr lang="en-US" sz="1100" dirty="0">
                <a:latin typeface="Times New Roman" panose="02020603050405020304" pitchFamily="18" charset="0"/>
                <a:cs typeface="Times New Roman" panose="02020603050405020304" pitchFamily="18" charset="0"/>
              </a:rPr>
              <a:t> </a:t>
            </a:r>
          </a:p>
          <a:p>
            <a:r>
              <a:rPr lang="en-US" sz="1100" dirty="0">
                <a:latin typeface="Times New Roman" panose="02020603050405020304" pitchFamily="18" charset="0"/>
                <a:cs typeface="Times New Roman" panose="02020603050405020304" pitchFamily="18" charset="0"/>
              </a:rPr>
              <a:t>Challenge yourself to do at least one of these Action Steps monthly and then add another and then another, etc. </a:t>
            </a:r>
          </a:p>
          <a:p>
            <a:r>
              <a:rPr lang="en-US" sz="1100" dirty="0">
                <a:latin typeface="Times New Roman" panose="02020603050405020304" pitchFamily="18" charset="0"/>
                <a:cs typeface="Times New Roman" panose="02020603050405020304" pitchFamily="18" charset="0"/>
              </a:rPr>
              <a:t> </a:t>
            </a:r>
          </a:p>
          <a:p>
            <a:r>
              <a:rPr lang="en-US" sz="1100" dirty="0">
                <a:latin typeface="Times New Roman" panose="02020603050405020304" pitchFamily="18" charset="0"/>
                <a:cs typeface="Times New Roman" panose="02020603050405020304" pitchFamily="18" charset="0"/>
              </a:rPr>
              <a:t>For more information, contact the American Cancer Society at </a:t>
            </a:r>
            <a:r>
              <a:rPr lang="en-US" sz="1100" u="sng" dirty="0">
                <a:latin typeface="Times New Roman" panose="02020603050405020304" pitchFamily="18" charset="0"/>
                <a:cs typeface="Times New Roman" panose="02020603050405020304" pitchFamily="18" charset="0"/>
                <a:hlinkClick r:id="rId6"/>
              </a:rPr>
              <a:t>www.cancer.org</a:t>
            </a:r>
            <a:r>
              <a:rPr lang="en-US" sz="1100" dirty="0">
                <a:latin typeface="Times New Roman" panose="02020603050405020304" pitchFamily="18" charset="0"/>
                <a:cs typeface="Times New Roman" panose="02020603050405020304" pitchFamily="18" charset="0"/>
              </a:rPr>
              <a:t> or call 1-800-227-2345.  For more details about the JHP Cancer Awareness Ministry contact Brother Leon Turner on (301) 335-0152 or any Ministry member.  If you would like to join the Cancer Ministry or are in need of support dealing with cancer, contact us.   The Ministry’s mission is to educate, enlighten, and promote church and community awareness in cancer detection and prevention.</a:t>
            </a:r>
          </a:p>
          <a:p>
            <a:pPr algn="ctr"/>
            <a:endParaRPr lang="en-US" sz="1100" dirty="0">
              <a:latin typeface="Times New Roman" panose="02020603050405020304" pitchFamily="18" charset="0"/>
              <a:cs typeface="Times New Roman" panose="02020603050405020304" pitchFamily="18" charset="0"/>
            </a:endParaRPr>
          </a:p>
          <a:p>
            <a:r>
              <a:rPr lang="en-US" sz="1100" b="1" dirty="0">
                <a:latin typeface="Times New Roman" panose="02020603050405020304" pitchFamily="18" charset="0"/>
                <a:cs typeface="Times New Roman" panose="02020603050405020304" pitchFamily="18" charset="0"/>
              </a:rPr>
              <a:t> </a:t>
            </a:r>
            <a:endParaRPr lang="en-US" sz="1100" dirty="0">
              <a:latin typeface="Times New Roman" panose="02020603050405020304" pitchFamily="18" charset="0"/>
              <a:cs typeface="Times New Roman" panose="02020603050405020304" pitchFamily="18" charset="0"/>
            </a:endParaRPr>
          </a:p>
          <a:p>
            <a:r>
              <a:rPr lang="en-US" dirty="0"/>
              <a:t>                                                                                                                                                                                                                                                                                                                                                                                                                                                                                                                                                                                                                                                                         </a:t>
            </a:r>
          </a:p>
        </p:txBody>
      </p:sp>
    </p:spTree>
    <p:extLst>
      <p:ext uri="{BB962C8B-B14F-4D97-AF65-F5344CB8AC3E}">
        <p14:creationId xmlns:p14="http://schemas.microsoft.com/office/powerpoint/2010/main" val="3932788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TotalTime>
  <Words>364</Words>
  <Application>Microsoft Office PowerPoint</Application>
  <PresentationFormat>On-screen Show (4:3)</PresentationFormat>
  <Paragraphs>29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Times New Roman</vt:lpstr>
      <vt:lpstr>Vijaya</vt:lpstr>
      <vt:lpstr>Vivaldi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 Jameson</dc:creator>
  <cp:lastModifiedBy>CBC</cp:lastModifiedBy>
  <cp:revision>45</cp:revision>
  <cp:lastPrinted>2021-01-07T14:25:27Z</cp:lastPrinted>
  <dcterms:created xsi:type="dcterms:W3CDTF">2014-08-02T14:16:46Z</dcterms:created>
  <dcterms:modified xsi:type="dcterms:W3CDTF">2021-02-10T15:48:01Z</dcterms:modified>
</cp:coreProperties>
</file>